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A3942FA-DA93-4924-A326-9646D17D02D2}">
  <a:tblStyle styleId="{2A3942FA-DA93-4924-A326-9646D17D02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3e03c2e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3e03c2e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3e03c2e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3e03c2e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3e03c2e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3e03c2e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23a10494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23a10494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23a10494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23a10494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23a10494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23a10494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23a10494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23a10494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23a10494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23a10494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23a10494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23a10494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23a10494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23a10494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23a1049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23a1049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23a10494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23a10494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23a10494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23a10494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06d644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6d644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23a10494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23a10494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23a10494d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23a10494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3dd4af0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3dd4af0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23a1049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23a1049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23a1049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23a1049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23a10494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23a1049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e03c2e9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e03c2e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23a1049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23a1049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23a1049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23a1049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3e03c2e9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3e03c2e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Redefining a web application for the robotics foundation course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 loo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on the existing app</a:t>
            </a:r>
            <a:endParaRPr/>
          </a:p>
        </p:txBody>
      </p:sp>
      <p:pic>
        <p:nvPicPr>
          <p:cNvPr id="121" name="Google Shape;121;p22"/>
          <p:cNvPicPr preferRelativeResize="0"/>
          <p:nvPr/>
        </p:nvPicPr>
        <p:blipFill rotWithShape="1">
          <a:blip r:embed="rId3">
            <a:alphaModFix/>
          </a:blip>
          <a:srcRect b="59765" l="0" r="0" t="0"/>
          <a:stretch/>
        </p:blipFill>
        <p:spPr>
          <a:xfrm>
            <a:off x="2156100" y="1142300"/>
            <a:ext cx="4831800" cy="2919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on the existing web app</a:t>
            </a:r>
            <a:endParaRPr/>
          </a:p>
        </p:txBody>
      </p:sp>
      <p:pic>
        <p:nvPicPr>
          <p:cNvPr id="127" name="Google Shape;127;p23"/>
          <p:cNvPicPr preferRelativeResize="0"/>
          <p:nvPr/>
        </p:nvPicPr>
        <p:blipFill rotWithShape="1">
          <a:blip r:embed="rId3">
            <a:alphaModFix/>
          </a:blip>
          <a:srcRect b="0" l="0" r="0" t="40230"/>
          <a:stretch/>
        </p:blipFill>
        <p:spPr>
          <a:xfrm>
            <a:off x="2159575" y="1017725"/>
            <a:ext cx="4824850" cy="38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r>
              <a:rPr lang="en"/>
              <a:t> on the existing</a:t>
            </a:r>
            <a:endParaRPr/>
          </a:p>
        </p:txBody>
      </p:sp>
      <p:pic>
        <p:nvPicPr>
          <p:cNvPr id="133" name="Google Shape;133;p24"/>
          <p:cNvPicPr preferRelativeResize="0"/>
          <p:nvPr/>
        </p:nvPicPr>
        <p:blipFill>
          <a:blip r:embed="rId3">
            <a:alphaModFix/>
          </a:blip>
          <a:stretch>
            <a:fillRect/>
          </a:stretch>
        </p:blipFill>
        <p:spPr>
          <a:xfrm>
            <a:off x="2172675" y="1017725"/>
            <a:ext cx="4798650"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39" name="Google Shape;139;p25"/>
          <p:cNvPicPr preferRelativeResize="0"/>
          <p:nvPr/>
        </p:nvPicPr>
        <p:blipFill>
          <a:blip r:embed="rId3">
            <a:alphaModFix/>
          </a:blip>
          <a:stretch>
            <a:fillRect/>
          </a:stretch>
        </p:blipFill>
        <p:spPr>
          <a:xfrm rot="-5400000">
            <a:off x="2667863" y="-62638"/>
            <a:ext cx="3561325" cy="5722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45" name="Google Shape;145;p26"/>
          <p:cNvPicPr preferRelativeResize="0"/>
          <p:nvPr/>
        </p:nvPicPr>
        <p:blipFill>
          <a:blip r:embed="rId3">
            <a:alphaModFix/>
          </a:blip>
          <a:stretch>
            <a:fillRect/>
          </a:stretch>
        </p:blipFill>
        <p:spPr>
          <a:xfrm rot="-5400000">
            <a:off x="2640037" y="-99150"/>
            <a:ext cx="3863926" cy="6097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51" name="Google Shape;151;p27"/>
          <p:cNvPicPr preferRelativeResize="0"/>
          <p:nvPr/>
        </p:nvPicPr>
        <p:blipFill>
          <a:blip r:embed="rId3">
            <a:alphaModFix/>
          </a:blip>
          <a:stretch>
            <a:fillRect/>
          </a:stretch>
        </p:blipFill>
        <p:spPr>
          <a:xfrm rot="-5400000">
            <a:off x="2684649" y="-72376"/>
            <a:ext cx="3541852" cy="5722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57" name="Google Shape;157;p28"/>
          <p:cNvPicPr preferRelativeResize="0"/>
          <p:nvPr/>
        </p:nvPicPr>
        <p:blipFill>
          <a:blip r:embed="rId3">
            <a:alphaModFix/>
          </a:blip>
          <a:stretch>
            <a:fillRect/>
          </a:stretch>
        </p:blipFill>
        <p:spPr>
          <a:xfrm rot="-5400000">
            <a:off x="2698726" y="-37775"/>
            <a:ext cx="3519699" cy="5728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63" name="Google Shape;163;p29"/>
          <p:cNvPicPr preferRelativeResize="0"/>
          <p:nvPr/>
        </p:nvPicPr>
        <p:blipFill>
          <a:blip r:embed="rId3">
            <a:alphaModFix/>
          </a:blip>
          <a:stretch>
            <a:fillRect/>
          </a:stretch>
        </p:blipFill>
        <p:spPr>
          <a:xfrm rot="-5400000">
            <a:off x="2678449" y="-52051"/>
            <a:ext cx="3568377" cy="5707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69" name="Google Shape;169;p30"/>
          <p:cNvPicPr preferRelativeResize="0"/>
          <p:nvPr/>
        </p:nvPicPr>
        <p:blipFill>
          <a:blip r:embed="rId3">
            <a:alphaModFix/>
          </a:blip>
          <a:stretch>
            <a:fillRect/>
          </a:stretch>
        </p:blipFill>
        <p:spPr>
          <a:xfrm rot="-5400000">
            <a:off x="2642261" y="-37038"/>
            <a:ext cx="3610727" cy="57202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75" name="Google Shape;175;p31"/>
          <p:cNvPicPr preferRelativeResize="0"/>
          <p:nvPr/>
        </p:nvPicPr>
        <p:blipFill>
          <a:blip r:embed="rId3">
            <a:alphaModFix/>
          </a:blip>
          <a:stretch>
            <a:fillRect/>
          </a:stretch>
        </p:blipFill>
        <p:spPr>
          <a:xfrm rot="-5400000">
            <a:off x="2655125" y="-42850"/>
            <a:ext cx="3593851" cy="571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objective of this web app is to provide a platform for the Robotics Foundation students to work on the weekly lab exercises. </a:t>
            </a:r>
            <a:br>
              <a:rPr lang="en"/>
            </a:br>
            <a:br>
              <a:rPr lang="en"/>
            </a:br>
            <a:r>
              <a:rPr lang="en"/>
              <a:t>Users will not have to experience compatibility issues arising from setting up a Robot Operating System development environment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81" name="Google Shape;181;p32"/>
          <p:cNvPicPr preferRelativeResize="0"/>
          <p:nvPr/>
        </p:nvPicPr>
        <p:blipFill>
          <a:blip r:embed="rId3">
            <a:alphaModFix/>
          </a:blip>
          <a:stretch>
            <a:fillRect/>
          </a:stretch>
        </p:blipFill>
        <p:spPr>
          <a:xfrm rot="-5400000">
            <a:off x="2671726" y="-59451"/>
            <a:ext cx="3574775" cy="5729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pic>
        <p:nvPicPr>
          <p:cNvPr id="187" name="Google Shape;187;p33"/>
          <p:cNvPicPr preferRelativeResize="0"/>
          <p:nvPr/>
        </p:nvPicPr>
        <p:blipFill>
          <a:blip r:embed="rId3">
            <a:alphaModFix/>
          </a:blip>
          <a:stretch>
            <a:fillRect/>
          </a:stretch>
        </p:blipFill>
        <p:spPr>
          <a:xfrm rot="-5400000">
            <a:off x="2618463" y="863"/>
            <a:ext cx="3681273" cy="571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ctrTitle"/>
          </p:nvPr>
        </p:nvSpPr>
        <p:spPr>
          <a:xfrm>
            <a:off x="311700" y="0"/>
            <a:ext cx="8520600" cy="60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ER Diagram</a:t>
            </a:r>
            <a:endParaRPr sz="3000"/>
          </a:p>
        </p:txBody>
      </p:sp>
      <p:graphicFrame>
        <p:nvGraphicFramePr>
          <p:cNvPr id="193" name="Google Shape;193;p34"/>
          <p:cNvGraphicFramePr/>
          <p:nvPr/>
        </p:nvGraphicFramePr>
        <p:xfrm>
          <a:off x="446775" y="514575"/>
          <a:ext cx="3000000" cy="3000000"/>
        </p:xfrm>
        <a:graphic>
          <a:graphicData uri="http://schemas.openxmlformats.org/drawingml/2006/table">
            <a:tbl>
              <a:tblPr>
                <a:noFill/>
                <a:tableStyleId>{2A3942FA-DA93-4924-A326-9646D17D02D2}</a:tableStyleId>
              </a:tblPr>
              <a:tblGrid>
                <a:gridCol w="1380800"/>
              </a:tblGrid>
              <a:tr h="449350">
                <a:tc>
                  <a:txBody>
                    <a:bodyPr/>
                    <a:lstStyle/>
                    <a:p>
                      <a:pPr indent="0" lvl="0" marL="0" rtl="0" algn="l">
                        <a:spcBef>
                          <a:spcPts val="0"/>
                        </a:spcBef>
                        <a:spcAft>
                          <a:spcPts val="0"/>
                        </a:spcAft>
                        <a:buNone/>
                      </a:pPr>
                      <a:r>
                        <a:rPr lang="en"/>
                        <a:t>User</a:t>
                      </a:r>
                      <a:endParaRPr/>
                    </a:p>
                  </a:txBody>
                  <a:tcPr marT="91425" marB="91425" marR="91425" marL="91425"/>
                </a:tc>
              </a:tr>
              <a:tr h="1433275">
                <a:tc>
                  <a:txBody>
                    <a:bodyPr/>
                    <a:lstStyle/>
                    <a:p>
                      <a:pPr indent="0" lvl="0" marL="0" rtl="0" algn="l">
                        <a:spcBef>
                          <a:spcPts val="0"/>
                        </a:spcBef>
                        <a:spcAft>
                          <a:spcPts val="0"/>
                        </a:spcAft>
                        <a:buNone/>
                      </a:pPr>
                      <a:r>
                        <a:rPr lang="en"/>
                        <a:t>First name</a:t>
                      </a:r>
                      <a:endParaRPr/>
                    </a:p>
                    <a:p>
                      <a:pPr indent="0" lvl="0" marL="0" rtl="0" algn="l">
                        <a:spcBef>
                          <a:spcPts val="0"/>
                        </a:spcBef>
                        <a:spcAft>
                          <a:spcPts val="0"/>
                        </a:spcAft>
                        <a:buNone/>
                      </a:pPr>
                      <a:r>
                        <a:rPr lang="en"/>
                        <a:t>Last name</a:t>
                      </a:r>
                      <a:endParaRPr/>
                    </a:p>
                    <a:p>
                      <a:pPr indent="0" lvl="0" marL="0" rtl="0" algn="l">
                        <a:spcBef>
                          <a:spcPts val="0"/>
                        </a:spcBef>
                        <a:spcAft>
                          <a:spcPts val="0"/>
                        </a:spcAft>
                        <a:buNone/>
                      </a:pPr>
                      <a:r>
                        <a:rPr lang="en"/>
                        <a:t>Email address</a:t>
                      </a:r>
                      <a:endParaRPr/>
                    </a:p>
                    <a:p>
                      <a:pPr indent="0" lvl="0" marL="0" rtl="0" algn="l">
                        <a:spcBef>
                          <a:spcPts val="0"/>
                        </a:spcBef>
                        <a:spcAft>
                          <a:spcPts val="0"/>
                        </a:spcAft>
                        <a:buNone/>
                      </a:pPr>
                      <a:r>
                        <a:rPr lang="en"/>
                        <a:t>Password</a:t>
                      </a:r>
                      <a:endParaRPr/>
                    </a:p>
                    <a:p>
                      <a:pPr indent="0" lvl="0" marL="0" rtl="0" algn="l">
                        <a:spcBef>
                          <a:spcPts val="0"/>
                        </a:spcBef>
                        <a:spcAft>
                          <a:spcPts val="0"/>
                        </a:spcAft>
                        <a:buNone/>
                      </a:pPr>
                      <a:r>
                        <a:rPr lang="en"/>
                        <a:t>Student ID</a:t>
                      </a:r>
                      <a:endParaRPr/>
                    </a:p>
                    <a:p>
                      <a:pPr indent="0" lvl="0" marL="0" rtl="0" algn="l">
                        <a:spcBef>
                          <a:spcPts val="0"/>
                        </a:spcBef>
                        <a:spcAft>
                          <a:spcPts val="0"/>
                        </a:spcAft>
                        <a:buNone/>
                      </a:pPr>
                      <a:r>
                        <a:rPr lang="en"/>
                        <a:t>Profile picture</a:t>
                      </a:r>
                      <a:endParaRPr/>
                    </a:p>
                  </a:txBody>
                  <a:tcPr marT="91425" marB="91425" marR="91425" marL="91425"/>
                </a:tc>
              </a:tr>
            </a:tbl>
          </a:graphicData>
        </a:graphic>
      </p:graphicFrame>
      <p:graphicFrame>
        <p:nvGraphicFramePr>
          <p:cNvPr id="194" name="Google Shape;194;p34"/>
          <p:cNvGraphicFramePr/>
          <p:nvPr/>
        </p:nvGraphicFramePr>
        <p:xfrm>
          <a:off x="2350263" y="2139750"/>
          <a:ext cx="3000000" cy="3000000"/>
        </p:xfrm>
        <a:graphic>
          <a:graphicData uri="http://schemas.openxmlformats.org/drawingml/2006/table">
            <a:tbl>
              <a:tblPr>
                <a:noFill/>
                <a:tableStyleId>{2A3942FA-DA93-4924-A326-9646D17D02D2}</a:tableStyleId>
              </a:tblPr>
              <a:tblGrid>
                <a:gridCol w="2622875"/>
              </a:tblGrid>
              <a:tr h="388425">
                <a:tc>
                  <a:txBody>
                    <a:bodyPr/>
                    <a:lstStyle/>
                    <a:p>
                      <a:pPr indent="0" lvl="0" marL="0" rtl="0" algn="l">
                        <a:spcBef>
                          <a:spcPts val="0"/>
                        </a:spcBef>
                        <a:spcAft>
                          <a:spcPts val="0"/>
                        </a:spcAft>
                        <a:buNone/>
                      </a:pPr>
                      <a:r>
                        <a:rPr lang="en"/>
                        <a:t>Settings</a:t>
                      </a:r>
                      <a:endParaRPr/>
                    </a:p>
                  </a:txBody>
                  <a:tcPr marT="91425" marB="91425" marR="91425" marL="91425"/>
                </a:tc>
              </a:tr>
              <a:tr h="2241325">
                <a:tc>
                  <a:txBody>
                    <a:bodyPr/>
                    <a:lstStyle/>
                    <a:p>
                      <a:pPr indent="0" lvl="0" marL="0" rtl="0" algn="l">
                        <a:spcBef>
                          <a:spcPts val="0"/>
                        </a:spcBef>
                        <a:spcAft>
                          <a:spcPts val="0"/>
                        </a:spcAft>
                        <a:buNone/>
                      </a:pPr>
                      <a:r>
                        <a:rPr lang="en"/>
                        <a:t>Dark theme</a:t>
                      </a:r>
                      <a:endParaRPr/>
                    </a:p>
                    <a:p>
                      <a:pPr indent="0" lvl="0" marL="0" rtl="0" algn="l">
                        <a:spcBef>
                          <a:spcPts val="0"/>
                        </a:spcBef>
                        <a:spcAft>
                          <a:spcPts val="0"/>
                        </a:spcAft>
                        <a:buNone/>
                      </a:pPr>
                      <a:r>
                        <a:rPr lang="en"/>
                        <a:t>Rviz window size</a:t>
                      </a:r>
                      <a:endParaRPr/>
                    </a:p>
                    <a:p>
                      <a:pPr indent="0" lvl="0" marL="0" rtl="0" algn="l">
                        <a:spcBef>
                          <a:spcPts val="0"/>
                        </a:spcBef>
                        <a:spcAft>
                          <a:spcPts val="0"/>
                        </a:spcAft>
                        <a:buNone/>
                      </a:pPr>
                      <a:r>
                        <a:rPr lang="en"/>
                        <a:t>Gazebo window size</a:t>
                      </a:r>
                      <a:endParaRPr/>
                    </a:p>
                    <a:p>
                      <a:pPr indent="0" lvl="0" marL="0" rtl="0" algn="l">
                        <a:spcBef>
                          <a:spcPts val="0"/>
                        </a:spcBef>
                        <a:spcAft>
                          <a:spcPts val="0"/>
                        </a:spcAft>
                        <a:buNone/>
                      </a:pPr>
                      <a:r>
                        <a:rPr lang="en"/>
                        <a:t>Rviz window positioning</a:t>
                      </a:r>
                      <a:endParaRPr/>
                    </a:p>
                    <a:p>
                      <a:pPr indent="0" lvl="0" marL="0" rtl="0" algn="l">
                        <a:spcBef>
                          <a:spcPts val="0"/>
                        </a:spcBef>
                        <a:spcAft>
                          <a:spcPts val="0"/>
                        </a:spcAft>
                        <a:buNone/>
                      </a:pPr>
                      <a:r>
                        <a:rPr lang="en"/>
                        <a:t>Gazebo window positioning</a:t>
                      </a:r>
                      <a:endParaRPr/>
                    </a:p>
                    <a:p>
                      <a:pPr indent="0" lvl="0" marL="0" rtl="0" algn="l">
                        <a:spcBef>
                          <a:spcPts val="0"/>
                        </a:spcBef>
                        <a:spcAft>
                          <a:spcPts val="0"/>
                        </a:spcAft>
                        <a:buNone/>
                      </a:pPr>
                      <a:r>
                        <a:rPr lang="en"/>
                        <a:t>Jupyter notebook size</a:t>
                      </a:r>
                      <a:endParaRPr/>
                    </a:p>
                    <a:p>
                      <a:pPr indent="0" lvl="0" marL="0" rtl="0" algn="l">
                        <a:spcBef>
                          <a:spcPts val="0"/>
                        </a:spcBef>
                        <a:spcAft>
                          <a:spcPts val="0"/>
                        </a:spcAft>
                        <a:buNone/>
                      </a:pPr>
                      <a:r>
                        <a:rPr lang="en"/>
                        <a:t>Jupyter notebook positioning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graphicFrame>
        <p:nvGraphicFramePr>
          <p:cNvPr id="195" name="Google Shape;195;p34"/>
          <p:cNvGraphicFramePr/>
          <p:nvPr/>
        </p:nvGraphicFramePr>
        <p:xfrm>
          <a:off x="6872075" y="599063"/>
          <a:ext cx="3000000" cy="3000000"/>
        </p:xfrm>
        <a:graphic>
          <a:graphicData uri="http://schemas.openxmlformats.org/drawingml/2006/table">
            <a:tbl>
              <a:tblPr>
                <a:noFill/>
                <a:tableStyleId>{2A3942FA-DA93-4924-A326-9646D17D02D2}</a:tableStyleId>
              </a:tblPr>
              <a:tblGrid>
                <a:gridCol w="2144025"/>
              </a:tblGrid>
              <a:tr h="426175">
                <a:tc>
                  <a:txBody>
                    <a:bodyPr/>
                    <a:lstStyle/>
                    <a:p>
                      <a:pPr indent="0" lvl="0" marL="0" rtl="0" algn="l">
                        <a:spcBef>
                          <a:spcPts val="0"/>
                        </a:spcBef>
                        <a:spcAft>
                          <a:spcPts val="0"/>
                        </a:spcAft>
                        <a:buNone/>
                      </a:pPr>
                      <a:r>
                        <a:rPr lang="en"/>
                        <a:t>Lab exercises</a:t>
                      </a:r>
                      <a:endParaRPr/>
                    </a:p>
                  </a:txBody>
                  <a:tcPr marT="91425" marB="91425" marR="91425" marL="91425"/>
                </a:tc>
              </a:tr>
              <a:tr h="1557575">
                <a:tc>
                  <a:txBody>
                    <a:bodyPr/>
                    <a:lstStyle/>
                    <a:p>
                      <a:pPr indent="0" lvl="0" marL="0" rtl="0" algn="l">
                        <a:spcBef>
                          <a:spcPts val="0"/>
                        </a:spcBef>
                        <a:spcAft>
                          <a:spcPts val="0"/>
                        </a:spcAft>
                        <a:buNone/>
                      </a:pPr>
                      <a:r>
                        <a:rPr lang="en"/>
                        <a:t>Lab week</a:t>
                      </a:r>
                      <a:endParaRPr/>
                    </a:p>
                    <a:p>
                      <a:pPr indent="0" lvl="0" marL="0" rtl="0" algn="l">
                        <a:spcBef>
                          <a:spcPts val="0"/>
                        </a:spcBef>
                        <a:spcAft>
                          <a:spcPts val="0"/>
                        </a:spcAft>
                        <a:buNone/>
                      </a:pPr>
                      <a:r>
                        <a:rPr lang="en"/>
                        <a:t>Time left</a:t>
                      </a:r>
                      <a:endParaRPr/>
                    </a:p>
                    <a:p>
                      <a:pPr indent="0" lvl="0" marL="0" rtl="0" algn="l">
                        <a:spcBef>
                          <a:spcPts val="0"/>
                        </a:spcBef>
                        <a:spcAft>
                          <a:spcPts val="0"/>
                        </a:spcAft>
                        <a:buNone/>
                      </a:pPr>
                      <a:r>
                        <a:rPr lang="en"/>
                        <a:t>Grades</a:t>
                      </a:r>
                      <a:endParaRPr/>
                    </a:p>
                    <a:p>
                      <a:pPr indent="0" lvl="0" marL="0" rtl="0" algn="l">
                        <a:spcBef>
                          <a:spcPts val="0"/>
                        </a:spcBef>
                        <a:spcAft>
                          <a:spcPts val="0"/>
                        </a:spcAft>
                        <a:buNone/>
                      </a:pPr>
                      <a:r>
                        <a:rPr lang="en"/>
                        <a:t>Feedback</a:t>
                      </a:r>
                      <a:endParaRPr/>
                    </a:p>
                    <a:p>
                      <a:pPr indent="0" lvl="0" marL="0" rtl="0" algn="l">
                        <a:spcBef>
                          <a:spcPts val="0"/>
                        </a:spcBef>
                        <a:spcAft>
                          <a:spcPts val="0"/>
                        </a:spcAft>
                        <a:buNone/>
                      </a:pPr>
                      <a:r>
                        <a:rPr lang="en"/>
                        <a:t>Previous saved session</a:t>
                      </a:r>
                      <a:endParaRPr/>
                    </a:p>
                  </a:txBody>
                  <a:tcPr marT="91425" marB="91425" marR="91425" marL="91425"/>
                </a:tc>
              </a:tr>
            </a:tbl>
          </a:graphicData>
        </a:graphic>
      </p:graphicFrame>
      <p:graphicFrame>
        <p:nvGraphicFramePr>
          <p:cNvPr id="196" name="Google Shape;196;p34"/>
          <p:cNvGraphicFramePr/>
          <p:nvPr/>
        </p:nvGraphicFramePr>
        <p:xfrm>
          <a:off x="7193125" y="3549650"/>
          <a:ext cx="3000000" cy="3000000"/>
        </p:xfrm>
        <a:graphic>
          <a:graphicData uri="http://schemas.openxmlformats.org/drawingml/2006/table">
            <a:tbl>
              <a:tblPr>
                <a:noFill/>
                <a:tableStyleId>{2A3942FA-DA93-4924-A326-9646D17D02D2}</a:tableStyleId>
              </a:tblPr>
              <a:tblGrid>
                <a:gridCol w="1734950"/>
              </a:tblGrid>
              <a:tr h="502175">
                <a:tc>
                  <a:txBody>
                    <a:bodyPr/>
                    <a:lstStyle/>
                    <a:p>
                      <a:pPr indent="0" lvl="0" marL="0" rtl="0" algn="l">
                        <a:spcBef>
                          <a:spcPts val="0"/>
                        </a:spcBef>
                        <a:spcAft>
                          <a:spcPts val="0"/>
                        </a:spcAft>
                        <a:buNone/>
                      </a:pPr>
                      <a:r>
                        <a:rPr lang="en"/>
                        <a:t>Lecture slides</a:t>
                      </a:r>
                      <a:endParaRPr/>
                    </a:p>
                  </a:txBody>
                  <a:tcPr marT="91425" marB="91425" marR="91425" marL="91425"/>
                </a:tc>
              </a:tr>
              <a:tr h="1066725">
                <a:tc>
                  <a:txBody>
                    <a:bodyPr/>
                    <a:lstStyle/>
                    <a:p>
                      <a:pPr indent="0" lvl="0" marL="0" rtl="0" algn="l">
                        <a:spcBef>
                          <a:spcPts val="0"/>
                        </a:spcBef>
                        <a:spcAft>
                          <a:spcPts val="0"/>
                        </a:spcAft>
                        <a:buNone/>
                      </a:pPr>
                      <a:r>
                        <a:rPr lang="en"/>
                        <a:t>Lecture week</a:t>
                      </a:r>
                      <a:endParaRPr/>
                    </a:p>
                    <a:p>
                      <a:pPr indent="0" lvl="0" marL="0" rtl="0" algn="l">
                        <a:spcBef>
                          <a:spcPts val="0"/>
                        </a:spcBef>
                        <a:spcAft>
                          <a:spcPts val="0"/>
                        </a:spcAft>
                        <a:buNone/>
                      </a:pPr>
                      <a:r>
                        <a:rPr lang="en"/>
                        <a:t>Page length</a:t>
                      </a:r>
                      <a:endParaRPr/>
                    </a:p>
                    <a:p>
                      <a:pPr indent="0" lvl="0" marL="0" rtl="0" algn="l">
                        <a:spcBef>
                          <a:spcPts val="0"/>
                        </a:spcBef>
                        <a:spcAft>
                          <a:spcPts val="0"/>
                        </a:spcAft>
                        <a:buNone/>
                      </a:pPr>
                      <a:r>
                        <a:rPr lang="en"/>
                        <a:t>Additional remarks</a:t>
                      </a:r>
                      <a:endParaRPr/>
                    </a:p>
                  </a:txBody>
                  <a:tcPr marT="91425" marB="91425" marR="91425" marL="91425"/>
                </a:tc>
              </a:tr>
            </a:tbl>
          </a:graphicData>
        </a:graphic>
      </p:graphicFrame>
      <p:cxnSp>
        <p:nvCxnSpPr>
          <p:cNvPr id="197" name="Google Shape;197;p34"/>
          <p:cNvCxnSpPr>
            <a:endCxn id="198" idx="0"/>
          </p:cNvCxnSpPr>
          <p:nvPr/>
        </p:nvCxnSpPr>
        <p:spPr>
          <a:xfrm flipH="1">
            <a:off x="1012663" y="2435275"/>
            <a:ext cx="22200" cy="8445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34"/>
          <p:cNvSpPr txBox="1"/>
          <p:nvPr/>
        </p:nvSpPr>
        <p:spPr>
          <a:xfrm>
            <a:off x="1122575" y="2806750"/>
            <a:ext cx="11400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to 1</a:t>
            </a:r>
            <a:endParaRPr/>
          </a:p>
        </p:txBody>
      </p:sp>
      <p:sp>
        <p:nvSpPr>
          <p:cNvPr id="198" name="Google Shape;198;p34"/>
          <p:cNvSpPr/>
          <p:nvPr/>
        </p:nvSpPr>
        <p:spPr>
          <a:xfrm>
            <a:off x="366800" y="3279775"/>
            <a:ext cx="1291725" cy="5487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HAS</a:t>
            </a:r>
            <a:endParaRPr/>
          </a:p>
        </p:txBody>
      </p:sp>
      <p:cxnSp>
        <p:nvCxnSpPr>
          <p:cNvPr id="200" name="Google Shape;200;p34"/>
          <p:cNvCxnSpPr>
            <a:stCxn id="198" idx="3"/>
          </p:cNvCxnSpPr>
          <p:nvPr/>
        </p:nvCxnSpPr>
        <p:spPr>
          <a:xfrm flipH="1" rot="10800000">
            <a:off x="1658525" y="3549638"/>
            <a:ext cx="693300" cy="450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34"/>
          <p:cNvSpPr/>
          <p:nvPr/>
        </p:nvSpPr>
        <p:spPr>
          <a:xfrm>
            <a:off x="2956613" y="865425"/>
            <a:ext cx="2622875" cy="8099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ATTEMPTS</a:t>
            </a:r>
            <a:endParaRPr/>
          </a:p>
        </p:txBody>
      </p:sp>
      <p:sp>
        <p:nvSpPr>
          <p:cNvPr id="202" name="Google Shape;202;p34"/>
          <p:cNvSpPr/>
          <p:nvPr/>
        </p:nvSpPr>
        <p:spPr>
          <a:xfrm>
            <a:off x="5149875" y="2806750"/>
            <a:ext cx="2580350" cy="6015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BASED ON</a:t>
            </a:r>
            <a:endParaRPr/>
          </a:p>
        </p:txBody>
      </p:sp>
      <p:cxnSp>
        <p:nvCxnSpPr>
          <p:cNvPr id="203" name="Google Shape;203;p34"/>
          <p:cNvCxnSpPr>
            <a:endCxn id="201" idx="1"/>
          </p:cNvCxnSpPr>
          <p:nvPr/>
        </p:nvCxnSpPr>
        <p:spPr>
          <a:xfrm flipH="1" rot="10800000">
            <a:off x="1845413" y="1270413"/>
            <a:ext cx="1111200" cy="168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34"/>
          <p:cNvCxnSpPr>
            <a:stCxn id="201" idx="3"/>
          </p:cNvCxnSpPr>
          <p:nvPr/>
        </p:nvCxnSpPr>
        <p:spPr>
          <a:xfrm>
            <a:off x="5579488" y="1270413"/>
            <a:ext cx="1298100" cy="165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34"/>
          <p:cNvSpPr txBox="1"/>
          <p:nvPr/>
        </p:nvSpPr>
        <p:spPr>
          <a:xfrm>
            <a:off x="3512375" y="1685717"/>
            <a:ext cx="26643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MANY TO MANY</a:t>
            </a:r>
            <a:endParaRPr/>
          </a:p>
        </p:txBody>
      </p:sp>
      <p:cxnSp>
        <p:nvCxnSpPr>
          <p:cNvPr id="206" name="Google Shape;206;p34"/>
          <p:cNvCxnSpPr>
            <a:endCxn id="202" idx="3"/>
          </p:cNvCxnSpPr>
          <p:nvPr/>
        </p:nvCxnSpPr>
        <p:spPr>
          <a:xfrm flipH="1">
            <a:off x="7730225" y="2578900"/>
            <a:ext cx="236400" cy="5286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34"/>
          <p:cNvCxnSpPr>
            <a:stCxn id="202" idx="1"/>
          </p:cNvCxnSpPr>
          <p:nvPr/>
        </p:nvCxnSpPr>
        <p:spPr>
          <a:xfrm>
            <a:off x="5149875" y="3107500"/>
            <a:ext cx="2040000" cy="12867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4"/>
          <p:cNvSpPr txBox="1"/>
          <p:nvPr/>
        </p:nvSpPr>
        <p:spPr>
          <a:xfrm>
            <a:off x="7876100" y="2973388"/>
            <a:ext cx="11400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to 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Map</a:t>
            </a:r>
            <a:endParaRPr/>
          </a:p>
        </p:txBody>
      </p:sp>
      <p:sp>
        <p:nvSpPr>
          <p:cNvPr id="214" name="Google Shape;214;p35"/>
          <p:cNvSpPr/>
          <p:nvPr/>
        </p:nvSpPr>
        <p:spPr>
          <a:xfrm>
            <a:off x="3802950" y="1450850"/>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Home Page</a:t>
            </a:r>
            <a:endParaRPr>
              <a:solidFill>
                <a:srgbClr val="FFFFFF"/>
              </a:solidFill>
            </a:endParaRPr>
          </a:p>
        </p:txBody>
      </p:sp>
      <p:sp>
        <p:nvSpPr>
          <p:cNvPr id="215" name="Google Shape;215;p35"/>
          <p:cNvSpPr/>
          <p:nvPr/>
        </p:nvSpPr>
        <p:spPr>
          <a:xfrm>
            <a:off x="5573240" y="2350551"/>
            <a:ext cx="1538100" cy="4425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Sandbox</a:t>
            </a:r>
            <a:endParaRPr>
              <a:solidFill>
                <a:srgbClr val="FFFFFF"/>
              </a:solidFill>
            </a:endParaRPr>
          </a:p>
        </p:txBody>
      </p:sp>
      <p:sp>
        <p:nvSpPr>
          <p:cNvPr id="216" name="Google Shape;216;p35"/>
          <p:cNvSpPr/>
          <p:nvPr/>
        </p:nvSpPr>
        <p:spPr>
          <a:xfrm>
            <a:off x="2032647" y="2350551"/>
            <a:ext cx="1538100" cy="4425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All labs</a:t>
            </a:r>
            <a:endParaRPr>
              <a:solidFill>
                <a:srgbClr val="FFFFFF"/>
              </a:solidFill>
            </a:endParaRPr>
          </a:p>
        </p:txBody>
      </p:sp>
      <p:sp>
        <p:nvSpPr>
          <p:cNvPr id="217" name="Google Shape;217;p35"/>
          <p:cNvSpPr/>
          <p:nvPr/>
        </p:nvSpPr>
        <p:spPr>
          <a:xfrm>
            <a:off x="1187400" y="3250253"/>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Lab 3</a:t>
            </a:r>
            <a:endParaRPr>
              <a:solidFill>
                <a:srgbClr val="FFFFFF"/>
              </a:solidFill>
            </a:endParaRPr>
          </a:p>
        </p:txBody>
      </p:sp>
      <p:sp>
        <p:nvSpPr>
          <p:cNvPr id="218" name="Google Shape;218;p35"/>
          <p:cNvSpPr/>
          <p:nvPr/>
        </p:nvSpPr>
        <p:spPr>
          <a:xfrm>
            <a:off x="7250993" y="2350553"/>
            <a:ext cx="1538100" cy="4425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Summary</a:t>
            </a:r>
            <a:endParaRPr>
              <a:solidFill>
                <a:srgbClr val="FFFFFF"/>
              </a:solidFill>
            </a:endParaRPr>
          </a:p>
        </p:txBody>
      </p:sp>
      <p:cxnSp>
        <p:nvCxnSpPr>
          <p:cNvPr id="219" name="Google Shape;219;p35"/>
          <p:cNvCxnSpPr>
            <a:stCxn id="214" idx="2"/>
            <a:endCxn id="215" idx="0"/>
          </p:cNvCxnSpPr>
          <p:nvPr/>
        </p:nvCxnSpPr>
        <p:spPr>
          <a:xfrm flipH="1" rot="-5400000">
            <a:off x="5228550" y="123680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0" name="Google Shape;220;p35"/>
          <p:cNvCxnSpPr>
            <a:stCxn id="216" idx="0"/>
            <a:endCxn id="214" idx="2"/>
          </p:cNvCxnSpPr>
          <p:nvPr/>
        </p:nvCxnSpPr>
        <p:spPr>
          <a:xfrm rot="-5400000">
            <a:off x="3458247" y="1236801"/>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1" name="Google Shape;221;p35"/>
          <p:cNvCxnSpPr>
            <a:stCxn id="216" idx="2"/>
            <a:endCxn id="217" idx="3"/>
          </p:cNvCxnSpPr>
          <p:nvPr/>
        </p:nvCxnSpPr>
        <p:spPr>
          <a:xfrm rot="5400000">
            <a:off x="2424297" y="3094251"/>
            <a:ext cx="678600" cy="76200"/>
          </a:xfrm>
          <a:prstGeom prst="bentConnector2">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222" name="Google Shape;222;p35"/>
          <p:cNvCxnSpPr/>
          <p:nvPr/>
        </p:nvCxnSpPr>
        <p:spPr>
          <a:xfrm flipH="1" rot="10800000">
            <a:off x="1123950" y="2130388"/>
            <a:ext cx="1665000" cy="7200"/>
          </a:xfrm>
          <a:prstGeom prst="straightConnector1">
            <a:avLst/>
          </a:prstGeom>
          <a:noFill/>
          <a:ln cap="flat" cmpd="sng" w="9525">
            <a:solidFill>
              <a:srgbClr val="C2C2C2"/>
            </a:solidFill>
            <a:prstDash val="solid"/>
            <a:round/>
            <a:headEnd len="sm" w="sm" type="none"/>
            <a:tailEnd len="sm" w="sm" type="none"/>
          </a:ln>
        </p:spPr>
      </p:cxnSp>
      <p:sp>
        <p:nvSpPr>
          <p:cNvPr id="223" name="Google Shape;223;p35"/>
          <p:cNvSpPr/>
          <p:nvPr/>
        </p:nvSpPr>
        <p:spPr>
          <a:xfrm>
            <a:off x="3802943" y="798900"/>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Login / Create Account</a:t>
            </a:r>
            <a:endParaRPr>
              <a:solidFill>
                <a:srgbClr val="FFFFFF"/>
              </a:solidFill>
            </a:endParaRPr>
          </a:p>
        </p:txBody>
      </p:sp>
      <p:cxnSp>
        <p:nvCxnSpPr>
          <p:cNvPr id="224" name="Google Shape;224;p35"/>
          <p:cNvCxnSpPr>
            <a:endCxn id="214" idx="0"/>
          </p:cNvCxnSpPr>
          <p:nvPr/>
        </p:nvCxnSpPr>
        <p:spPr>
          <a:xfrm>
            <a:off x="4572000" y="1241450"/>
            <a:ext cx="0" cy="209400"/>
          </a:xfrm>
          <a:prstGeom prst="straightConnector1">
            <a:avLst/>
          </a:prstGeom>
          <a:noFill/>
          <a:ln cap="flat" cmpd="sng" w="9525">
            <a:solidFill>
              <a:srgbClr val="C2C2C2"/>
            </a:solidFill>
            <a:prstDash val="solid"/>
            <a:round/>
            <a:headEnd len="sm" w="sm" type="none"/>
            <a:tailEnd len="sm" w="sm" type="none"/>
          </a:ln>
        </p:spPr>
      </p:cxnSp>
      <p:sp>
        <p:nvSpPr>
          <p:cNvPr id="225" name="Google Shape;225;p35"/>
          <p:cNvSpPr/>
          <p:nvPr/>
        </p:nvSpPr>
        <p:spPr>
          <a:xfrm>
            <a:off x="354900" y="2350500"/>
            <a:ext cx="1538100" cy="4425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Previous session</a:t>
            </a:r>
            <a:endParaRPr>
              <a:solidFill>
                <a:srgbClr val="FFFFFF"/>
              </a:solidFill>
            </a:endParaRPr>
          </a:p>
        </p:txBody>
      </p:sp>
      <p:cxnSp>
        <p:nvCxnSpPr>
          <p:cNvPr id="226" name="Google Shape;226;p35"/>
          <p:cNvCxnSpPr/>
          <p:nvPr/>
        </p:nvCxnSpPr>
        <p:spPr>
          <a:xfrm>
            <a:off x="1123950" y="2137600"/>
            <a:ext cx="0" cy="209400"/>
          </a:xfrm>
          <a:prstGeom prst="straightConnector1">
            <a:avLst/>
          </a:prstGeom>
          <a:noFill/>
          <a:ln cap="flat" cmpd="sng" w="9525">
            <a:solidFill>
              <a:srgbClr val="C2C2C2"/>
            </a:solidFill>
            <a:prstDash val="solid"/>
            <a:round/>
            <a:headEnd len="sm" w="sm" type="none"/>
            <a:tailEnd len="sm" w="sm" type="none"/>
          </a:ln>
        </p:spPr>
      </p:cxnSp>
      <p:cxnSp>
        <p:nvCxnSpPr>
          <p:cNvPr id="227" name="Google Shape;227;p35"/>
          <p:cNvCxnSpPr/>
          <p:nvPr/>
        </p:nvCxnSpPr>
        <p:spPr>
          <a:xfrm>
            <a:off x="4572000" y="2137600"/>
            <a:ext cx="0" cy="209400"/>
          </a:xfrm>
          <a:prstGeom prst="straightConnector1">
            <a:avLst/>
          </a:prstGeom>
          <a:noFill/>
          <a:ln cap="flat" cmpd="sng" w="9525">
            <a:solidFill>
              <a:srgbClr val="C2C2C2"/>
            </a:solidFill>
            <a:prstDash val="solid"/>
            <a:round/>
            <a:headEnd len="sm" w="sm" type="none"/>
            <a:tailEnd len="sm" w="sm" type="none"/>
          </a:ln>
        </p:spPr>
      </p:cxnSp>
      <p:sp>
        <p:nvSpPr>
          <p:cNvPr id="228" name="Google Shape;228;p35"/>
          <p:cNvSpPr/>
          <p:nvPr/>
        </p:nvSpPr>
        <p:spPr>
          <a:xfrm>
            <a:off x="3802950" y="2350550"/>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Lecture Slides</a:t>
            </a:r>
            <a:endParaRPr>
              <a:solidFill>
                <a:srgbClr val="FFFFFF"/>
              </a:solidFill>
            </a:endParaRPr>
          </a:p>
        </p:txBody>
      </p:sp>
      <p:sp>
        <p:nvSpPr>
          <p:cNvPr id="229" name="Google Shape;229;p35"/>
          <p:cNvSpPr/>
          <p:nvPr/>
        </p:nvSpPr>
        <p:spPr>
          <a:xfrm>
            <a:off x="2988825" y="3250253"/>
            <a:ext cx="1538100" cy="442500"/>
          </a:xfrm>
          <a:prstGeom prst="roundRect">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Lecture Slide 3</a:t>
            </a:r>
            <a:endParaRPr>
              <a:solidFill>
                <a:srgbClr val="FFFFFF"/>
              </a:solidFill>
            </a:endParaRPr>
          </a:p>
        </p:txBody>
      </p:sp>
      <p:cxnSp>
        <p:nvCxnSpPr>
          <p:cNvPr id="230" name="Google Shape;230;p35"/>
          <p:cNvCxnSpPr/>
          <p:nvPr/>
        </p:nvCxnSpPr>
        <p:spPr>
          <a:xfrm rot="5400000">
            <a:off x="4232697" y="3094251"/>
            <a:ext cx="678600" cy="76200"/>
          </a:xfrm>
          <a:prstGeom prst="bentConnector2">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231" name="Google Shape;231;p35"/>
          <p:cNvCxnSpPr/>
          <p:nvPr/>
        </p:nvCxnSpPr>
        <p:spPr>
          <a:xfrm flipH="1" rot="10800000">
            <a:off x="6342300" y="2118338"/>
            <a:ext cx="1665000" cy="7200"/>
          </a:xfrm>
          <a:prstGeom prst="straightConnector1">
            <a:avLst/>
          </a:prstGeom>
          <a:noFill/>
          <a:ln cap="flat" cmpd="sng" w="9525">
            <a:solidFill>
              <a:srgbClr val="C2C2C2"/>
            </a:solidFill>
            <a:prstDash val="solid"/>
            <a:round/>
            <a:headEnd len="sm" w="sm" type="none"/>
            <a:tailEnd len="sm" w="sm" type="none"/>
          </a:ln>
        </p:spPr>
      </p:cxnSp>
      <p:cxnSp>
        <p:nvCxnSpPr>
          <p:cNvPr id="232" name="Google Shape;232;p35"/>
          <p:cNvCxnSpPr/>
          <p:nvPr/>
        </p:nvCxnSpPr>
        <p:spPr>
          <a:xfrm>
            <a:off x="8020050" y="2118350"/>
            <a:ext cx="0" cy="209400"/>
          </a:xfrm>
          <a:prstGeom prst="straightConnector1">
            <a:avLst/>
          </a:prstGeom>
          <a:noFill/>
          <a:ln cap="flat" cmpd="sng" w="9525">
            <a:solidFill>
              <a:srgbClr val="C2C2C2"/>
            </a:solidFill>
            <a:prstDash val="solid"/>
            <a:round/>
            <a:headEnd len="sm" w="sm" type="none"/>
            <a:tailEnd len="sm" w="sm" type="none"/>
          </a:ln>
        </p:spPr>
      </p:cxnSp>
      <p:sp>
        <p:nvSpPr>
          <p:cNvPr id="233" name="Google Shape;233;p35"/>
          <p:cNvSpPr/>
          <p:nvPr/>
        </p:nvSpPr>
        <p:spPr>
          <a:xfrm>
            <a:off x="4748475" y="3226175"/>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My profile</a:t>
            </a:r>
            <a:endParaRPr>
              <a:solidFill>
                <a:srgbClr val="FFFFFF"/>
              </a:solidFill>
            </a:endParaRPr>
          </a:p>
        </p:txBody>
      </p:sp>
      <p:cxnSp>
        <p:nvCxnSpPr>
          <p:cNvPr id="234" name="Google Shape;234;p35"/>
          <p:cNvCxnSpPr/>
          <p:nvPr/>
        </p:nvCxnSpPr>
        <p:spPr>
          <a:xfrm flipH="1">
            <a:off x="5456250" y="2125550"/>
            <a:ext cx="1800" cy="1099500"/>
          </a:xfrm>
          <a:prstGeom prst="straightConnector1">
            <a:avLst/>
          </a:prstGeom>
          <a:noFill/>
          <a:ln cap="flat" cmpd="sng" w="9525">
            <a:solidFill>
              <a:srgbClr val="C2C2C2"/>
            </a:solidFill>
            <a:prstDash val="solid"/>
            <a:round/>
            <a:headEnd len="sm" w="sm" type="none"/>
            <a:tailEnd len="sm" w="sm" type="none"/>
          </a:ln>
        </p:spPr>
      </p:cxnSp>
      <p:sp>
        <p:nvSpPr>
          <p:cNvPr id="235" name="Google Shape;235;p35"/>
          <p:cNvSpPr/>
          <p:nvPr/>
        </p:nvSpPr>
        <p:spPr>
          <a:xfrm>
            <a:off x="6424950" y="3226175"/>
            <a:ext cx="1538100" cy="442500"/>
          </a:xfrm>
          <a:prstGeom prst="roundRect">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About us</a:t>
            </a:r>
            <a:endParaRPr>
              <a:solidFill>
                <a:srgbClr val="FFFFFF"/>
              </a:solidFill>
            </a:endParaRPr>
          </a:p>
        </p:txBody>
      </p:sp>
      <p:cxnSp>
        <p:nvCxnSpPr>
          <p:cNvPr id="236" name="Google Shape;236;p35"/>
          <p:cNvCxnSpPr/>
          <p:nvPr/>
        </p:nvCxnSpPr>
        <p:spPr>
          <a:xfrm flipH="1">
            <a:off x="7180275" y="2118350"/>
            <a:ext cx="1800" cy="1099500"/>
          </a:xfrm>
          <a:prstGeom prst="straightConnector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URLs</a:t>
            </a:r>
            <a:endParaRPr/>
          </a:p>
        </p:txBody>
      </p:sp>
      <p:sp>
        <p:nvSpPr>
          <p:cNvPr id="242" name="Google Shape;242;p36"/>
          <p:cNvSpPr txBox="1"/>
          <p:nvPr>
            <p:ph idx="1" type="body"/>
          </p:nvPr>
        </p:nvSpPr>
        <p:spPr>
          <a:xfrm>
            <a:off x="311700" y="1159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/login</a:t>
            </a:r>
            <a:endParaRPr/>
          </a:p>
          <a:p>
            <a:pPr indent="-342900" lvl="0" marL="457200" rtl="0" algn="l">
              <a:spcBef>
                <a:spcPts val="0"/>
              </a:spcBef>
              <a:spcAft>
                <a:spcPts val="0"/>
              </a:spcAft>
              <a:buSzPts val="1800"/>
              <a:buChar char="●"/>
            </a:pPr>
            <a:r>
              <a:rPr lang="en"/>
              <a:t>/home</a:t>
            </a:r>
            <a:endParaRPr/>
          </a:p>
          <a:p>
            <a:pPr indent="-342900" lvl="0" marL="457200" rtl="0" algn="l">
              <a:spcBef>
                <a:spcPts val="0"/>
              </a:spcBef>
              <a:spcAft>
                <a:spcPts val="0"/>
              </a:spcAft>
              <a:buSzPts val="1800"/>
              <a:buChar char="●"/>
            </a:pPr>
            <a:r>
              <a:rPr lang="en"/>
              <a:t>/previoussession</a:t>
            </a:r>
            <a:endParaRPr/>
          </a:p>
          <a:p>
            <a:pPr indent="-342900" lvl="0" marL="457200" rtl="0" algn="l">
              <a:spcBef>
                <a:spcPts val="0"/>
              </a:spcBef>
              <a:spcAft>
                <a:spcPts val="0"/>
              </a:spcAft>
              <a:buSzPts val="1800"/>
              <a:buChar char="●"/>
            </a:pPr>
            <a:r>
              <a:rPr lang="en"/>
              <a:t>/alllabs</a:t>
            </a:r>
            <a:endParaRPr/>
          </a:p>
          <a:p>
            <a:pPr indent="-342900" lvl="0" marL="457200" rtl="0" algn="l">
              <a:spcBef>
                <a:spcPts val="0"/>
              </a:spcBef>
              <a:spcAft>
                <a:spcPts val="0"/>
              </a:spcAft>
              <a:buSzPts val="1800"/>
              <a:buChar char="●"/>
            </a:pPr>
            <a:r>
              <a:rPr lang="en"/>
              <a:t>/lectureslides</a:t>
            </a:r>
            <a:endParaRPr/>
          </a:p>
          <a:p>
            <a:pPr indent="-342900" lvl="0" marL="457200" rtl="0" algn="l">
              <a:spcBef>
                <a:spcPts val="0"/>
              </a:spcBef>
              <a:spcAft>
                <a:spcPts val="0"/>
              </a:spcAft>
              <a:buSzPts val="1800"/>
              <a:buChar char="●"/>
            </a:pPr>
            <a:r>
              <a:rPr lang="en"/>
              <a:t>/sandbox</a:t>
            </a:r>
            <a:endParaRPr/>
          </a:p>
          <a:p>
            <a:pPr indent="-342900" lvl="0" marL="457200" rtl="0" algn="l">
              <a:spcBef>
                <a:spcPts val="0"/>
              </a:spcBef>
              <a:spcAft>
                <a:spcPts val="0"/>
              </a:spcAft>
              <a:buSzPts val="1800"/>
              <a:buChar char="●"/>
            </a:pPr>
            <a:r>
              <a:rPr lang="en"/>
              <a:t>/summary</a:t>
            </a:r>
            <a:endParaRPr/>
          </a:p>
          <a:p>
            <a:pPr indent="-342900" lvl="0" marL="457200" rtl="0" algn="l">
              <a:spcBef>
                <a:spcPts val="0"/>
              </a:spcBef>
              <a:spcAft>
                <a:spcPts val="0"/>
              </a:spcAft>
              <a:buSzPts val="1800"/>
              <a:buChar char="●"/>
            </a:pPr>
            <a:r>
              <a:rPr lang="en"/>
              <a:t>/aboutus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Down Design Approach</a:t>
            </a:r>
            <a:endParaRPr/>
          </a:p>
        </p:txBody>
      </p:sp>
      <p:sp>
        <p:nvSpPr>
          <p:cNvPr id="248" name="Google Shape;24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top down design approach is useful because</a:t>
            </a:r>
            <a:endParaRPr/>
          </a:p>
          <a:p>
            <a:pPr indent="-342900" lvl="0" marL="457200" rtl="0" algn="l">
              <a:spcBef>
                <a:spcPts val="1600"/>
              </a:spcBef>
              <a:spcAft>
                <a:spcPts val="0"/>
              </a:spcAft>
              <a:buSzPts val="1800"/>
              <a:buChar char="●"/>
            </a:pPr>
            <a:r>
              <a:rPr lang="en"/>
              <a:t>it is helps describe the system at a level which makes the goals, scope and responsibilities clear</a:t>
            </a:r>
            <a:endParaRPr/>
          </a:p>
          <a:p>
            <a:pPr indent="-342900" lvl="0" marL="457200" rtl="0" algn="l">
              <a:spcBef>
                <a:spcPts val="0"/>
              </a:spcBef>
              <a:spcAft>
                <a:spcPts val="0"/>
              </a:spcAft>
              <a:buSzPts val="1800"/>
              <a:buChar char="●"/>
            </a:pPr>
            <a:r>
              <a:rPr lang="en"/>
              <a:t>permits the specific technologies to be chosen late or to be changed</a:t>
            </a:r>
            <a:endParaRPr/>
          </a:p>
          <a:p>
            <a:pPr indent="-342900" lvl="0" marL="457200" rtl="0" algn="l">
              <a:spcBef>
                <a:spcPts val="0"/>
              </a:spcBef>
              <a:spcAft>
                <a:spcPts val="0"/>
              </a:spcAft>
              <a:buSzPts val="1800"/>
              <a:buChar char="●"/>
            </a:pPr>
            <a:r>
              <a:rPr lang="en"/>
              <a:t>the abstraction provides a tool for communicating the design</a:t>
            </a:r>
            <a:endParaRPr/>
          </a:p>
          <a:p>
            <a:pPr indent="-342900" lvl="0" marL="457200" rtl="0" algn="l">
              <a:spcBef>
                <a:spcPts val="0"/>
              </a:spcBef>
              <a:spcAft>
                <a:spcPts val="0"/>
              </a:spcAft>
              <a:buSzPts val="1800"/>
              <a:buChar char="●"/>
            </a:pPr>
            <a:r>
              <a:rPr lang="en"/>
              <a:t>maintenance and re-usability also profit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As a - Robotics Foundation student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to be able to complete my lab work on an online IDE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can avoid any issues arising from setting up a development environment on my pc</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Robotics Foundation lecturer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an online IDE app for students to complete their lab work</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can save time by not having to look into student development environment setup issues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student considering enrolling into the Robotics Foundation course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to get my hands on robot programming on an easy to use platform</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get a taste of the course before selecting it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Robotics Foundation lab demonstrator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an IDE which the students and I are well familiar with</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the students get the most out of their lab sessions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As a - Robotics Foundation student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to be able to save my current lab progress to continue later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don't have to recode my previous work and save time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Robotics Foundation lecturer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a system for which students can submit their lab exercises for grading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can manage them easily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Robotics Foundation student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an online IDE which works on any OS and browser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can use my prefered browser + OS and do my weekly lab exercise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As a - Robotics Foundation student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 want - the ability to chat with my peers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that - I can provide and receive help outside lab hours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1</a:t>
            </a:r>
            <a:endParaRPr/>
          </a:p>
        </p:txBody>
      </p:sp>
      <p:sp>
        <p:nvSpPr>
          <p:cNvPr id="79" name="Google Shape;79;p17"/>
          <p:cNvSpPr txBox="1"/>
          <p:nvPr>
            <p:ph idx="1" type="body"/>
          </p:nvPr>
        </p:nvSpPr>
        <p:spPr>
          <a:xfrm>
            <a:off x="311700" y="3336275"/>
            <a:ext cx="8520600" cy="15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Robert is a student enrolled in the Robotics Foundation Course at the University of Glasgow. He wants to work on his weekly lab exercise to improve his understanding and apply concepts taught during the lecture. Due to storage constraints, he does not want to install a linux distro for the sole purpose of completing lab exercise.</a:t>
            </a:r>
            <a:endParaRPr sz="1400"/>
          </a:p>
        </p:txBody>
      </p:sp>
      <p:pic>
        <p:nvPicPr>
          <p:cNvPr id="80" name="Google Shape;80;p17"/>
          <p:cNvPicPr preferRelativeResize="0"/>
          <p:nvPr/>
        </p:nvPicPr>
        <p:blipFill>
          <a:blip r:embed="rId3">
            <a:alphaModFix/>
          </a:blip>
          <a:stretch>
            <a:fillRect/>
          </a:stretch>
        </p:blipFill>
        <p:spPr>
          <a:xfrm>
            <a:off x="2574250" y="1017725"/>
            <a:ext cx="3366875" cy="224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types </a:t>
            </a:r>
            <a:endParaRPr/>
          </a:p>
          <a:p>
            <a:pPr indent="-342900" lvl="0" marL="457200" rtl="0" algn="l">
              <a:spcBef>
                <a:spcPts val="1600"/>
              </a:spcBef>
              <a:spcAft>
                <a:spcPts val="0"/>
              </a:spcAft>
              <a:buSzPts val="1800"/>
              <a:buChar char="●"/>
            </a:pPr>
            <a:r>
              <a:rPr lang="en"/>
              <a:t>Robotics Foundation Student</a:t>
            </a:r>
            <a:endParaRPr/>
          </a:p>
          <a:p>
            <a:pPr indent="-342900" lvl="0" marL="457200" rtl="0" algn="l">
              <a:spcBef>
                <a:spcPts val="0"/>
              </a:spcBef>
              <a:spcAft>
                <a:spcPts val="0"/>
              </a:spcAft>
              <a:buSzPts val="1800"/>
              <a:buChar char="●"/>
            </a:pPr>
            <a:r>
              <a:rPr lang="en"/>
              <a:t>Robotics Foundation Lecturer</a:t>
            </a:r>
            <a:endParaRPr/>
          </a:p>
          <a:p>
            <a:pPr indent="-342900" lvl="0" marL="457200" rtl="0" algn="l">
              <a:spcBef>
                <a:spcPts val="0"/>
              </a:spcBef>
              <a:spcAft>
                <a:spcPts val="0"/>
              </a:spcAft>
              <a:buSzPts val="1800"/>
              <a:buChar char="●"/>
            </a:pPr>
            <a:r>
              <a:rPr lang="en"/>
              <a:t>Robotics Foundation Lab Demonstrator</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must be able to create an account and log in</a:t>
            </a:r>
            <a:endParaRPr/>
          </a:p>
          <a:p>
            <a:pPr indent="-342900" lvl="0" marL="457200" rtl="0" algn="l">
              <a:spcBef>
                <a:spcPts val="0"/>
              </a:spcBef>
              <a:spcAft>
                <a:spcPts val="0"/>
              </a:spcAft>
              <a:buSzPts val="1800"/>
              <a:buChar char="●"/>
            </a:pPr>
            <a:r>
              <a:rPr lang="en"/>
              <a:t>Users must be able to select the lab exercises they wish to work on</a:t>
            </a:r>
            <a:endParaRPr/>
          </a:p>
          <a:p>
            <a:pPr indent="-342900" lvl="0" marL="457200" rtl="0" algn="l">
              <a:spcBef>
                <a:spcPts val="0"/>
              </a:spcBef>
              <a:spcAft>
                <a:spcPts val="0"/>
              </a:spcAft>
              <a:buSzPts val="1800"/>
              <a:buChar char="●"/>
            </a:pPr>
            <a:r>
              <a:rPr lang="en"/>
              <a:t>Users must be able to save their current lab progress</a:t>
            </a:r>
            <a:endParaRPr/>
          </a:p>
          <a:p>
            <a:pPr indent="-342900" lvl="0" marL="457200" rtl="0" algn="l">
              <a:spcBef>
                <a:spcPts val="0"/>
              </a:spcBef>
              <a:spcAft>
                <a:spcPts val="0"/>
              </a:spcAft>
              <a:buSzPts val="1800"/>
              <a:buChar char="●"/>
            </a:pPr>
            <a:r>
              <a:rPr lang="en"/>
              <a:t>Users must be able to view all past lecture slides</a:t>
            </a:r>
            <a:endParaRPr/>
          </a:p>
          <a:p>
            <a:pPr indent="-342900" lvl="0" marL="457200" rtl="0" algn="l">
              <a:spcBef>
                <a:spcPts val="0"/>
              </a:spcBef>
              <a:spcAft>
                <a:spcPts val="0"/>
              </a:spcAft>
              <a:buSzPts val="1800"/>
              <a:buChar char="●"/>
            </a:pPr>
            <a:r>
              <a:rPr lang="en"/>
              <a:t>Users could be able to view the lab grades (if graded)</a:t>
            </a:r>
            <a:endParaRPr/>
          </a:p>
          <a:p>
            <a:pPr indent="-342900" lvl="0" marL="457200" rtl="0" algn="l">
              <a:spcBef>
                <a:spcPts val="0"/>
              </a:spcBef>
              <a:spcAft>
                <a:spcPts val="0"/>
              </a:spcAft>
              <a:buSzPts val="1800"/>
              <a:buChar char="●"/>
            </a:pPr>
            <a:r>
              <a:rPr lang="en"/>
              <a:t>Users could be able to sign in through moodle api integration</a:t>
            </a:r>
            <a:endParaRPr/>
          </a:p>
          <a:p>
            <a:pPr indent="-342900" lvl="0" marL="457200" rtl="0" algn="l">
              <a:spcBef>
                <a:spcPts val="0"/>
              </a:spcBef>
              <a:spcAft>
                <a:spcPts val="0"/>
              </a:spcAft>
              <a:buSzPts val="1800"/>
              <a:buChar char="●"/>
            </a:pPr>
            <a:r>
              <a:rPr lang="en"/>
              <a:t>Users should be able to resize the windows in the IDE page</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 Diagram</a:t>
            </a:r>
            <a:endParaRPr/>
          </a:p>
        </p:txBody>
      </p:sp>
      <p:sp>
        <p:nvSpPr>
          <p:cNvPr id="98" name="Google Shape;98;p20"/>
          <p:cNvSpPr/>
          <p:nvPr/>
        </p:nvSpPr>
        <p:spPr>
          <a:xfrm>
            <a:off x="3734800" y="2955950"/>
            <a:ext cx="2067300" cy="6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Middleware - Django</a:t>
            </a:r>
            <a:endParaRPr/>
          </a:p>
        </p:txBody>
      </p:sp>
      <p:sp>
        <p:nvSpPr>
          <p:cNvPr id="99" name="Google Shape;99;p20"/>
          <p:cNvSpPr/>
          <p:nvPr/>
        </p:nvSpPr>
        <p:spPr>
          <a:xfrm>
            <a:off x="1367650" y="2955950"/>
            <a:ext cx="2067300" cy="6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Client - Bootstrap</a:t>
            </a:r>
            <a:endParaRPr/>
          </a:p>
        </p:txBody>
      </p:sp>
      <p:sp>
        <p:nvSpPr>
          <p:cNvPr id="100" name="Google Shape;100;p20"/>
          <p:cNvSpPr/>
          <p:nvPr/>
        </p:nvSpPr>
        <p:spPr>
          <a:xfrm>
            <a:off x="6157650" y="2955950"/>
            <a:ext cx="2067300" cy="6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Remote Database - Firebase (maybe)</a:t>
            </a:r>
            <a:endParaRPr/>
          </a:p>
        </p:txBody>
      </p:sp>
      <p:sp>
        <p:nvSpPr>
          <p:cNvPr id="101" name="Google Shape;101;p20"/>
          <p:cNvSpPr/>
          <p:nvPr/>
        </p:nvSpPr>
        <p:spPr>
          <a:xfrm>
            <a:off x="5187325" y="1188125"/>
            <a:ext cx="2357400" cy="8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External services - Moodle, OneDrive Business, Gazebo, Rviz, Jupyter notebook</a:t>
            </a:r>
            <a:endParaRPr/>
          </a:p>
        </p:txBody>
      </p:sp>
      <p:cxnSp>
        <p:nvCxnSpPr>
          <p:cNvPr id="102" name="Google Shape;102;p20"/>
          <p:cNvCxnSpPr>
            <a:stCxn id="99" idx="3"/>
            <a:endCxn id="98" idx="1"/>
          </p:cNvCxnSpPr>
          <p:nvPr/>
        </p:nvCxnSpPr>
        <p:spPr>
          <a:xfrm>
            <a:off x="3434950" y="3269900"/>
            <a:ext cx="300000" cy="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20"/>
          <p:cNvCxnSpPr/>
          <p:nvPr/>
        </p:nvCxnSpPr>
        <p:spPr>
          <a:xfrm rot="10800000">
            <a:off x="3438225" y="3097300"/>
            <a:ext cx="306300" cy="69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20"/>
          <p:cNvCxnSpPr>
            <a:stCxn id="98" idx="3"/>
            <a:endCxn id="100" idx="1"/>
          </p:cNvCxnSpPr>
          <p:nvPr/>
        </p:nvCxnSpPr>
        <p:spPr>
          <a:xfrm>
            <a:off x="5802100" y="3269900"/>
            <a:ext cx="355500" cy="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20"/>
          <p:cNvCxnSpPr/>
          <p:nvPr/>
        </p:nvCxnSpPr>
        <p:spPr>
          <a:xfrm rot="10800000">
            <a:off x="5804700" y="3090325"/>
            <a:ext cx="348000" cy="69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20"/>
          <p:cNvCxnSpPr>
            <a:stCxn id="101" idx="2"/>
            <a:endCxn id="98" idx="0"/>
          </p:cNvCxnSpPr>
          <p:nvPr/>
        </p:nvCxnSpPr>
        <p:spPr>
          <a:xfrm flipH="1">
            <a:off x="4768525" y="2058125"/>
            <a:ext cx="1597500" cy="89790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20"/>
          <p:cNvCxnSpPr/>
          <p:nvPr/>
        </p:nvCxnSpPr>
        <p:spPr>
          <a:xfrm flipH="1" rot="10800000">
            <a:off x="4565825" y="2064225"/>
            <a:ext cx="1607700" cy="879900"/>
          </a:xfrm>
          <a:prstGeom prst="straightConnector1">
            <a:avLst/>
          </a:prstGeom>
          <a:noFill/>
          <a:ln cap="flat" cmpd="sng" w="9525">
            <a:solidFill>
              <a:schemeClr val="dk2"/>
            </a:solidFill>
            <a:prstDash val="solid"/>
            <a:round/>
            <a:headEnd len="med" w="med" type="none"/>
            <a:tailEnd len="med" w="med" type="triangle"/>
          </a:ln>
        </p:spPr>
      </p:cxnSp>
      <p:sp>
        <p:nvSpPr>
          <p:cNvPr id="108" name="Google Shape;108;p20"/>
          <p:cNvSpPr txBox="1"/>
          <p:nvPr/>
        </p:nvSpPr>
        <p:spPr>
          <a:xfrm>
            <a:off x="535925" y="3786275"/>
            <a:ext cx="8059800" cy="114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Three Tier Architecture: where the client handle the interaction with the user, the </a:t>
            </a:r>
            <a:r>
              <a:rPr lang="en"/>
              <a:t>m</a:t>
            </a:r>
            <a:r>
              <a:rPr lang="en"/>
              <a:t>iddleware handles the application logic, and the database stores the data</a:t>
            </a:r>
            <a:endParaRPr/>
          </a:p>
          <a:p>
            <a:pPr indent="-317500" lvl="0" marL="457200" rtl="0" algn="l">
              <a:spcBef>
                <a:spcPts val="0"/>
              </a:spcBef>
              <a:spcAft>
                <a:spcPts val="0"/>
              </a:spcAft>
              <a:buClr>
                <a:schemeClr val="dk1"/>
              </a:buClr>
              <a:buSzPts val="1400"/>
              <a:buChar char="●"/>
            </a:pPr>
            <a:r>
              <a:rPr lang="en">
                <a:solidFill>
                  <a:schemeClr val="dk1"/>
                </a:solidFill>
              </a:rPr>
              <a:t>Most communications are both ways, where a request is made, followed by a response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External services represent applications or services used by the web application, they provide an API or interface which can be used to interact with the service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 name="Google Shape;109;p20"/>
          <p:cNvSpPr txBox="1"/>
          <p:nvPr/>
        </p:nvSpPr>
        <p:spPr>
          <a:xfrm>
            <a:off x="5470375" y="1635625"/>
            <a:ext cx="486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for using said services</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Bootstrap - provides a consistent UI while also saving time and being highly customisable</a:t>
            </a:r>
            <a:endParaRPr sz="1200"/>
          </a:p>
          <a:p>
            <a:pPr indent="0" lvl="0" marL="0" rtl="0" algn="l">
              <a:lnSpc>
                <a:spcPct val="115000"/>
              </a:lnSpc>
              <a:spcBef>
                <a:spcPts val="1600"/>
              </a:spcBef>
              <a:spcAft>
                <a:spcPts val="0"/>
              </a:spcAft>
              <a:buNone/>
            </a:pPr>
            <a:r>
              <a:rPr lang="en" sz="1200"/>
              <a:t>Django - extensive documentation with security and scalability</a:t>
            </a:r>
            <a:endParaRPr sz="1200"/>
          </a:p>
          <a:p>
            <a:pPr indent="0" lvl="0" marL="0" rtl="0" algn="l">
              <a:lnSpc>
                <a:spcPct val="115000"/>
              </a:lnSpc>
              <a:spcBef>
                <a:spcPts val="1600"/>
              </a:spcBef>
              <a:spcAft>
                <a:spcPts val="0"/>
              </a:spcAft>
              <a:buNone/>
            </a:pPr>
            <a:r>
              <a:rPr lang="en" sz="1200"/>
              <a:t>Firebase - provides authentication</a:t>
            </a:r>
            <a:endParaRPr sz="1200"/>
          </a:p>
          <a:p>
            <a:pPr indent="0" lvl="0" marL="0" rtl="0" algn="l">
              <a:lnSpc>
                <a:spcPct val="115000"/>
              </a:lnSpc>
              <a:spcBef>
                <a:spcPts val="1600"/>
              </a:spcBef>
              <a:spcAft>
                <a:spcPts val="0"/>
              </a:spcAft>
              <a:buNone/>
            </a:pPr>
            <a:r>
              <a:rPr lang="en" sz="1200"/>
              <a:t>Gazebo - Real world robot simulator, sets up a world and moves the robot around</a:t>
            </a:r>
            <a:endParaRPr sz="1200"/>
          </a:p>
          <a:p>
            <a:pPr indent="0" lvl="0" marL="0" rtl="0" algn="l">
              <a:lnSpc>
                <a:spcPct val="115000"/>
              </a:lnSpc>
              <a:spcBef>
                <a:spcPts val="1600"/>
              </a:spcBef>
              <a:spcAft>
                <a:spcPts val="1600"/>
              </a:spcAft>
              <a:buNone/>
            </a:pPr>
            <a:r>
              <a:rPr lang="en" sz="1200"/>
              <a:t>Rviz - visualisation software, allows users to view the Gazebo data</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